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78" r:id="rId10"/>
    <p:sldId id="282" r:id="rId11"/>
    <p:sldId id="265" r:id="rId12"/>
    <p:sldId id="266" r:id="rId13"/>
    <p:sldId id="268" r:id="rId14"/>
    <p:sldId id="270" r:id="rId15"/>
    <p:sldId id="272" r:id="rId16"/>
    <p:sldId id="273" r:id="rId17"/>
    <p:sldId id="279" r:id="rId18"/>
    <p:sldId id="274" r:id="rId19"/>
    <p:sldId id="275" r:id="rId20"/>
    <p:sldId id="280" r:id="rId21"/>
    <p:sldId id="27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/>
          <a:lstStyle/>
          <a:p>
            <a:r>
              <a:rPr lang="es-CO" b="1" dirty="0" smtClean="0">
                <a:solidFill>
                  <a:srgbClr val="FFFF00"/>
                </a:solidFill>
              </a:rPr>
              <a:t>LOS LISIADOS DE DIOS</a:t>
            </a:r>
            <a:endParaRPr lang="es-CO" b="1" dirty="0">
              <a:solidFill>
                <a:srgbClr val="FFFF00"/>
              </a:solidFill>
            </a:endParaRPr>
          </a:p>
        </p:txBody>
      </p:sp>
      <p:sp>
        <p:nvSpPr>
          <p:cNvPr id="4" name="3 Menos"/>
          <p:cNvSpPr/>
          <p:nvPr/>
        </p:nvSpPr>
        <p:spPr>
          <a:xfrm>
            <a:off x="794628" y="5445224"/>
            <a:ext cx="7416824" cy="914400"/>
          </a:xfrm>
          <a:prstGeom prst="mathMin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728" y="2024914"/>
            <a:ext cx="5254625" cy="354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556792"/>
            <a:ext cx="5695401" cy="254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506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7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es-CO" dirty="0">
                <a:solidFill>
                  <a:schemeClr val="bg1"/>
                </a:solidFill>
              </a:rPr>
              <a:t>LOS LISIADOS DE DIOS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600201"/>
            <a:ext cx="8208912" cy="1972815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Introducción:</a:t>
            </a:r>
          </a:p>
          <a:p>
            <a:pPr marL="0" indent="0">
              <a:buNone/>
            </a:pPr>
            <a:r>
              <a:rPr lang="es-CO" sz="2800" dirty="0" smtClean="0"/>
              <a:t>El Diccionario define la palabra «Lisiado» </a:t>
            </a:r>
            <a:r>
              <a:rPr lang="es-CO" sz="2800" dirty="0"/>
              <a:t> </a:t>
            </a:r>
            <a:r>
              <a:rPr lang="es-CO" sz="2800" dirty="0" smtClean="0"/>
              <a:t>como una [Persona</a:t>
            </a:r>
            <a:r>
              <a:rPr lang="es-CO" sz="2800" dirty="0"/>
              <a:t>] que tiene alguna lesión física permanente, especialmente en una extremidad</a:t>
            </a:r>
            <a:r>
              <a:rPr lang="es-CO" sz="2800" dirty="0" smtClean="0"/>
              <a:t>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49080"/>
            <a:ext cx="1872208" cy="21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422" y="4149080"/>
            <a:ext cx="167791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051720" y="3811012"/>
            <a:ext cx="5026190" cy="304698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De aso se trata nuestro tema, que usted y yo somos personas «lisiadas», solo que la diferencia esta en que quizá, algunos somos lisiados tanto </a:t>
            </a:r>
            <a:r>
              <a:rPr lang="es-CO" sz="2400" dirty="0" smtClean="0"/>
              <a:t>física </a:t>
            </a:r>
            <a:r>
              <a:rPr lang="es-CO" sz="2400" dirty="0"/>
              <a:t>como </a:t>
            </a:r>
            <a:r>
              <a:rPr lang="es-CO" sz="2400" dirty="0" smtClean="0"/>
              <a:t>espiritualmente; </a:t>
            </a:r>
            <a:r>
              <a:rPr lang="es-CO" sz="2400" dirty="0"/>
              <a:t>pero aquí se resalta es la lisión espiritual, algo que no se ve, pero que la persona esta herida por dentro.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87050" y="6326675"/>
            <a:ext cx="1395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/>
              <a:t>Lisiado </a:t>
            </a:r>
            <a:r>
              <a:rPr lang="es-CO" b="1" dirty="0" smtClean="0"/>
              <a:t>físico</a:t>
            </a:r>
            <a:endParaRPr lang="es-CO" b="1" dirty="0"/>
          </a:p>
        </p:txBody>
      </p:sp>
      <p:sp>
        <p:nvSpPr>
          <p:cNvPr id="6" name="5 Rectángulo"/>
          <p:cNvSpPr/>
          <p:nvPr/>
        </p:nvSpPr>
        <p:spPr>
          <a:xfrm>
            <a:off x="7096756" y="6326675"/>
            <a:ext cx="1797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/>
              <a:t>Lisiado espiritual</a:t>
            </a:r>
          </a:p>
        </p:txBody>
      </p:sp>
    </p:spTree>
    <p:extLst>
      <p:ext uri="{BB962C8B-B14F-4D97-AF65-F5344CB8AC3E}">
        <p14:creationId xmlns:p14="http://schemas.microsoft.com/office/powerpoint/2010/main" val="382166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Iniciemos con </a:t>
            </a:r>
            <a:r>
              <a:rPr lang="es-CO" dirty="0" smtClean="0">
                <a:solidFill>
                  <a:srgbClr val="FF0000"/>
                </a:solidFill>
              </a:rPr>
              <a:t>2Cronicas 25:1-4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dirty="0" smtClean="0"/>
              <a:t>De </a:t>
            </a:r>
            <a:r>
              <a:rPr lang="es-CO" dirty="0"/>
              <a:t>veinticinco años era Amasías cuando comenzó a reinar, y veintinueve años reinó en Jerusalén : el nombre de su madre fue Joadan, de Jerusalén 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b="1" baseline="30000" dirty="0" smtClean="0"/>
              <a:t>2 </a:t>
            </a:r>
            <a:r>
              <a:rPr lang="es-CO" dirty="0"/>
              <a:t>Hizo él lo recto ante los ojos de Jehová </a:t>
            </a:r>
            <a:r>
              <a:rPr lang="es-CO" b="1" u="sng" dirty="0"/>
              <a:t>aunque no de perfecto corazón. </a:t>
            </a:r>
            <a:r>
              <a:rPr lang="es-CO" b="1" u="sng" dirty="0" smtClean="0"/>
              <a:t> </a:t>
            </a:r>
            <a:r>
              <a:rPr lang="es-CO" b="1" baseline="30000" dirty="0" smtClean="0"/>
              <a:t>3 </a:t>
            </a:r>
            <a:r>
              <a:rPr lang="es-CO" dirty="0"/>
              <a:t>Y luego que fue confirmado en el reino, mató a los siervos que habían matado al rey su padre;</a:t>
            </a:r>
          </a:p>
          <a:p>
            <a:pPr marL="400050" lvl="1" indent="0">
              <a:buNone/>
            </a:pPr>
            <a:r>
              <a:rPr lang="es-CO" b="1" baseline="30000" dirty="0"/>
              <a:t>4 </a:t>
            </a:r>
            <a:r>
              <a:rPr lang="es-CO" dirty="0"/>
              <a:t>Pero no mató a los hijos de </a:t>
            </a:r>
            <a:r>
              <a:rPr lang="es-CO" dirty="0" smtClean="0"/>
              <a:t>ellos», dando cumplimiento a lo </a:t>
            </a:r>
            <a:r>
              <a:rPr lang="es-CO" dirty="0"/>
              <a:t>que está escrito en </a:t>
            </a:r>
            <a:r>
              <a:rPr lang="es-CO" dirty="0" smtClean="0">
                <a:solidFill>
                  <a:srgbClr val="FF0000"/>
                </a:solidFill>
              </a:rPr>
              <a:t>Dut.24:16</a:t>
            </a:r>
            <a:r>
              <a:rPr lang="es-CO" dirty="0" smtClean="0"/>
              <a:t>, donde Dios </a:t>
            </a:r>
            <a:r>
              <a:rPr lang="es-CO" dirty="0"/>
              <a:t>mandó diciendo: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No </a:t>
            </a:r>
            <a:r>
              <a:rPr lang="es-CO" dirty="0">
                <a:latin typeface="Agency FB" pitchFamily="34" charset="0"/>
              </a:rPr>
              <a:t>morirán los padres por los hijos, ni los hijos por los padres; mas cada uno morirá por su </a:t>
            </a:r>
            <a:r>
              <a:rPr lang="es-CO" dirty="0" smtClean="0">
                <a:latin typeface="Agency FB" pitchFamily="34" charset="0"/>
              </a:rPr>
              <a:t>pecado</a:t>
            </a:r>
            <a:r>
              <a:rPr lang="es-CO" dirty="0" smtClean="0"/>
              <a:t>».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158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8710" y="476672"/>
            <a:ext cx="8229600" cy="1728192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Note usted que aquí se menciona al mismo rey Amasias,  quien hacia «</a:t>
            </a:r>
            <a:r>
              <a:rPr lang="es-CO" dirty="0" smtClean="0">
                <a:latin typeface="Agency FB" pitchFamily="34" charset="0"/>
              </a:rPr>
              <a:t>lo recto delante de Jehová  </a:t>
            </a:r>
            <a:r>
              <a:rPr lang="es-CO" b="1" u="sng" dirty="0">
                <a:latin typeface="Agency FB" pitchFamily="34" charset="0"/>
              </a:rPr>
              <a:t>aunque no de perfecto </a:t>
            </a:r>
            <a:r>
              <a:rPr lang="es-CO" b="1" u="sng" dirty="0" smtClean="0">
                <a:latin typeface="Agency FB" pitchFamily="34" charset="0"/>
              </a:rPr>
              <a:t>corazón».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852936"/>
            <a:ext cx="3168352" cy="3312368"/>
          </a:xfrm>
          <a:prstGeom prst="rect">
            <a:avLst/>
          </a:prstGeom>
          <a:noFill/>
          <a:ln>
            <a:noFill/>
          </a:ln>
          <a:effectLst/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15759" y="2523961"/>
            <a:ext cx="4572000" cy="397031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>
            <a:spAutoFit/>
          </a:bodyPr>
          <a:lstStyle/>
          <a:p>
            <a:r>
              <a:rPr lang="es-CO" sz="2800" dirty="0"/>
              <a:t>Aquí se menciona que su «lisión» era en el corazón. El trataba de hacer las cosas bien para Dios pero su corazón no andaba del todo bien. Y la Biblia nos dice que estaba joven, de solo 25 años. Su lesión no era física sino espiritual. </a:t>
            </a:r>
          </a:p>
        </p:txBody>
      </p:sp>
    </p:spTree>
    <p:extLst>
      <p:ext uri="{BB962C8B-B14F-4D97-AF65-F5344CB8AC3E}">
        <p14:creationId xmlns:p14="http://schemas.microsoft.com/office/powerpoint/2010/main" val="75165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252028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Otro que también tenía una lisión en su cuerpo se lo menciona en </a:t>
            </a:r>
            <a:r>
              <a:rPr lang="es-CO" dirty="0" smtClean="0">
                <a:solidFill>
                  <a:srgbClr val="FF0000"/>
                </a:solidFill>
              </a:rPr>
              <a:t>Romanos 7:15,19</a:t>
            </a:r>
            <a:r>
              <a:rPr lang="es-CO" dirty="0" smtClean="0"/>
              <a:t>. </a:t>
            </a:r>
          </a:p>
          <a:p>
            <a:pPr marL="400050" lvl="1" indent="0">
              <a:buNone/>
            </a:pPr>
            <a:r>
              <a:rPr lang="es-CO" b="1" baseline="30000" dirty="0" smtClean="0"/>
              <a:t>15 «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lo que hago, no lo entiendo; pues no hago lo que quiero, sino lo que aborrezco, eso </a:t>
            </a:r>
            <a:r>
              <a:rPr lang="es-CO" dirty="0" smtClean="0">
                <a:latin typeface="Agency FB" pitchFamily="34" charset="0"/>
              </a:rPr>
              <a:t>hago.</a:t>
            </a:r>
            <a:r>
              <a:rPr lang="es-CO" b="1" baseline="30000" dirty="0">
                <a:latin typeface="Agency FB" pitchFamily="34" charset="0"/>
              </a:rPr>
              <a:t> 19 </a:t>
            </a:r>
            <a:r>
              <a:rPr lang="es-CO" dirty="0">
                <a:latin typeface="Agency FB" pitchFamily="34" charset="0"/>
              </a:rPr>
              <a:t>Porque no hago el bien que quiero, sino el mal que no quiero, eso </a:t>
            </a:r>
            <a:r>
              <a:rPr lang="es-CO" dirty="0" smtClean="0">
                <a:latin typeface="Agency FB" pitchFamily="34" charset="0"/>
              </a:rPr>
              <a:t>hago</a:t>
            </a:r>
            <a:r>
              <a:rPr lang="es-CO" dirty="0" smtClean="0"/>
              <a:t>».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27584" y="3726978"/>
            <a:ext cx="4850671" cy="2677656"/>
          </a:xfrm>
          <a:prstGeom prst="rect">
            <a:avLst/>
          </a:prstGeom>
          <a:solidFill>
            <a:schemeClr val="bg2">
              <a:lumMod val="75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CO" sz="2400" dirty="0"/>
              <a:t>Note que, un héroe de la fe, como le llamamos al apóstol Pablo también tenia una lisión espiritual, porque es a eso que se refiere él, aunque no nos especifica cual era su problema, nos dice que también le fallaba a Dios.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92798"/>
            <a:ext cx="2376264" cy="287656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perspectiveLef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851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es-CO" b="1" dirty="0" smtClean="0">
                <a:solidFill>
                  <a:schemeClr val="bg1"/>
                </a:solidFill>
              </a:rPr>
              <a:t>La casa de Dios llena de lisiados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Lucas 14:15-24.</a:t>
            </a:r>
          </a:p>
          <a:p>
            <a:pPr marL="0" indent="0">
              <a:buNone/>
            </a:pPr>
            <a:r>
              <a:rPr lang="es-CO" sz="2800" dirty="0" smtClean="0"/>
              <a:t>Estudiemos este pasaje que nos habla de una parábola que se refiere a </a:t>
            </a:r>
            <a:r>
              <a:rPr lang="es-CO" sz="2800" dirty="0"/>
              <a:t>d</a:t>
            </a:r>
            <a:r>
              <a:rPr lang="es-CO" sz="2800" dirty="0" smtClean="0"/>
              <a:t>os puntos muy importantes.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15616" y="3284984"/>
            <a:ext cx="4968552" cy="33547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s-CO" sz="3200" dirty="0"/>
              <a:t>1). </a:t>
            </a:r>
            <a:r>
              <a:rPr lang="es-CO" sz="2800" dirty="0"/>
              <a:t>Los que forman la iglesia de Dios en busca de curación.</a:t>
            </a:r>
          </a:p>
          <a:p>
            <a:endParaRPr lang="es-CO" sz="3200" dirty="0" smtClean="0"/>
          </a:p>
          <a:p>
            <a:r>
              <a:rPr lang="es-CO" sz="3200" dirty="0" smtClean="0"/>
              <a:t>2</a:t>
            </a:r>
            <a:r>
              <a:rPr lang="es-CO" sz="3200" dirty="0"/>
              <a:t>). </a:t>
            </a:r>
            <a:r>
              <a:rPr lang="es-CO" sz="2800" dirty="0"/>
              <a:t>Los que rechazan la invitación quedan por fuera del banquete y se perderán para siempre</a:t>
            </a:r>
            <a:r>
              <a:rPr lang="es-CO" sz="3200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84983"/>
            <a:ext cx="2529061" cy="335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736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58417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/>
              <a:t>Esta parábola se desarrolla un sábado, cuando Jesús participaba quizá de un almuerzo o una </a:t>
            </a:r>
            <a:r>
              <a:rPr lang="es-CO" sz="2800" dirty="0"/>
              <a:t>c</a:t>
            </a:r>
            <a:r>
              <a:rPr lang="es-CO" sz="2800" dirty="0" smtClean="0"/>
              <a:t>ena en casa de un fariseo en la ciudad de Jerusalén.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576" y="2225165"/>
            <a:ext cx="3276872" cy="1851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213285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u="sng" dirty="0">
                <a:solidFill>
                  <a:srgbClr val="FF0000"/>
                </a:solidFill>
              </a:rPr>
              <a:t>Verso 15</a:t>
            </a:r>
            <a:r>
              <a:rPr lang="es-CO" sz="2800" dirty="0">
                <a:solidFill>
                  <a:srgbClr val="FF0000"/>
                </a:solidFill>
              </a:rPr>
              <a:t>. </a:t>
            </a:r>
            <a:r>
              <a:rPr lang="es-CO" sz="2800" dirty="0"/>
              <a:t>«</a:t>
            </a:r>
            <a:r>
              <a:rPr lang="es-CO" sz="2800" dirty="0">
                <a:latin typeface="Agency FB" pitchFamily="34" charset="0"/>
              </a:rPr>
              <a:t>Oyendo esto uno de los que estaban sentados con él a la mesa, le dijo: Bienaventurado el que coma pan en el reino de Dios</a:t>
            </a:r>
            <a:r>
              <a:rPr lang="es-CO" sz="2800" dirty="0" smtClean="0"/>
              <a:t>».</a:t>
            </a:r>
            <a:endParaRPr lang="es-CO" sz="2800" dirty="0"/>
          </a:p>
        </p:txBody>
      </p:sp>
      <p:sp>
        <p:nvSpPr>
          <p:cNvPr id="4" name="3 Rectángulo"/>
          <p:cNvSpPr/>
          <p:nvPr/>
        </p:nvSpPr>
        <p:spPr>
          <a:xfrm>
            <a:off x="467544" y="4444663"/>
            <a:ext cx="8136904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Recuerde que bienaventurado quiere decir: feliz, dichoso. Ciertamente que los que participen de ese banquete serán «Bienaventurados». Lo que no sabía este hombre, del cual no sabemos su nombre, era que el mismo era invitado a participar de ese banquete celestial.</a:t>
            </a:r>
          </a:p>
        </p:txBody>
      </p:sp>
    </p:spTree>
    <p:extLst>
      <p:ext uri="{BB962C8B-B14F-4D97-AF65-F5344CB8AC3E}">
        <p14:creationId xmlns:p14="http://schemas.microsoft.com/office/powerpoint/2010/main" val="321075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u="sng" dirty="0">
                <a:solidFill>
                  <a:srgbClr val="FF0000"/>
                </a:solidFill>
              </a:rPr>
              <a:t>Verso 16,17</a:t>
            </a:r>
            <a:r>
              <a:rPr lang="es-CO" dirty="0"/>
              <a:t>. Entonces Jesús le dijo: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Un </a:t>
            </a:r>
            <a:r>
              <a:rPr lang="es-CO" dirty="0">
                <a:latin typeface="Agency FB" pitchFamily="34" charset="0"/>
              </a:rPr>
              <a:t>hombre hizo una gran cena, y convidó a muchos. 17 Y a la hora de la cena envió a su siervo a decir a los convidados: Venid, que ya todo está </a:t>
            </a:r>
            <a:r>
              <a:rPr lang="es-CO" dirty="0" smtClean="0">
                <a:latin typeface="Agency FB" pitchFamily="34" charset="0"/>
              </a:rPr>
              <a:t>preparado»</a:t>
            </a:r>
            <a:endParaRPr lang="es-CO" dirty="0">
              <a:latin typeface="Agency FB" pitchFamily="34" charset="0"/>
            </a:endParaRP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Notemos el simbolismo:</a:t>
            </a:r>
          </a:p>
          <a:p>
            <a:pPr marL="400050" lvl="1" indent="0">
              <a:buNone/>
            </a:pPr>
            <a:r>
              <a:rPr lang="es-CO" sz="3000" b="1" dirty="0" smtClean="0"/>
              <a:t>1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C00000"/>
                </a:solidFill>
              </a:rPr>
              <a:t>El Dueño del banquete era Dios.</a:t>
            </a:r>
          </a:p>
          <a:p>
            <a:pPr marL="400050" lvl="1" indent="0">
              <a:buNone/>
            </a:pPr>
            <a:r>
              <a:rPr lang="es-CO" sz="3000" b="1" dirty="0" smtClean="0"/>
              <a:t>2</a:t>
            </a:r>
            <a:r>
              <a:rPr lang="es-CO" dirty="0" smtClean="0"/>
              <a:t>. </a:t>
            </a:r>
            <a:r>
              <a:rPr lang="es-CO" dirty="0">
                <a:solidFill>
                  <a:srgbClr val="0070C0"/>
                </a:solidFill>
              </a:rPr>
              <a:t>L</a:t>
            </a:r>
            <a:r>
              <a:rPr lang="es-CO" dirty="0" smtClean="0">
                <a:solidFill>
                  <a:srgbClr val="0070C0"/>
                </a:solidFill>
              </a:rPr>
              <a:t>os convidados eran el pueblo de Israel. </a:t>
            </a:r>
          </a:p>
          <a:p>
            <a:pPr marL="400050" lvl="1" indent="0">
              <a:buNone/>
            </a:pPr>
            <a:r>
              <a:rPr lang="es-CO" sz="3000" b="1" dirty="0" smtClean="0"/>
              <a:t>3</a:t>
            </a:r>
            <a:r>
              <a:rPr lang="es-CO" dirty="0" smtClean="0"/>
              <a:t>. </a:t>
            </a:r>
            <a:r>
              <a:rPr lang="es-CO" dirty="0">
                <a:solidFill>
                  <a:srgbClr val="002060"/>
                </a:solidFill>
              </a:rPr>
              <a:t>E</a:t>
            </a:r>
            <a:r>
              <a:rPr lang="es-CO" dirty="0" smtClean="0">
                <a:solidFill>
                  <a:srgbClr val="002060"/>
                </a:solidFill>
              </a:rPr>
              <a:t>l siervo representa a en primer lugar a Cristo quien vino a «</a:t>
            </a:r>
            <a:r>
              <a:rPr lang="es-CO" dirty="0" smtClean="0">
                <a:solidFill>
                  <a:srgbClr val="002060"/>
                </a:solidFill>
                <a:latin typeface="Agency FB" pitchFamily="34" charset="0"/>
              </a:rPr>
              <a:t>buscar y a salvar lo que se había perdido</a:t>
            </a:r>
            <a:r>
              <a:rPr lang="es-CO" dirty="0" smtClean="0">
                <a:solidFill>
                  <a:srgbClr val="002060"/>
                </a:solidFill>
              </a:rPr>
              <a:t>» </a:t>
            </a:r>
            <a:r>
              <a:rPr lang="es-CO" u="sng" dirty="0" smtClean="0">
                <a:solidFill>
                  <a:srgbClr val="FF0000"/>
                </a:solidFill>
              </a:rPr>
              <a:t>Luc.19:10</a:t>
            </a:r>
            <a:r>
              <a:rPr lang="es-CO" dirty="0" smtClean="0"/>
              <a:t>, </a:t>
            </a:r>
            <a:r>
              <a:rPr lang="es-CO" dirty="0" smtClean="0">
                <a:solidFill>
                  <a:srgbClr val="002060"/>
                </a:solidFill>
              </a:rPr>
              <a:t>y en segundo lugar representa a sus hijos usted y yo, quienes tienen que predicar el evangelio a los demás.</a:t>
            </a:r>
            <a:r>
              <a:rPr lang="es-CO" dirty="0" smtClean="0"/>
              <a:t> </a:t>
            </a:r>
            <a:r>
              <a:rPr lang="es-CO" u="sng" dirty="0" smtClean="0">
                <a:solidFill>
                  <a:srgbClr val="FF0000"/>
                </a:solidFill>
              </a:rPr>
              <a:t>Mar.16:15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sz="3000" b="1" dirty="0" smtClean="0"/>
              <a:t>4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7030A0"/>
                </a:solidFill>
              </a:rPr>
              <a:t>El banquete que ya esta servido, representa la muerte de Cristo porque «</a:t>
            </a:r>
            <a:r>
              <a:rPr lang="es-CO" dirty="0" smtClean="0">
                <a:solidFill>
                  <a:srgbClr val="7030A0"/>
                </a:solidFill>
                <a:latin typeface="Agency FB" pitchFamily="34" charset="0"/>
              </a:rPr>
              <a:t>ya esta todo listo</a:t>
            </a:r>
            <a:r>
              <a:rPr lang="es-CO" dirty="0" smtClean="0">
                <a:solidFill>
                  <a:srgbClr val="7030A0"/>
                </a:solidFill>
              </a:rPr>
              <a:t>». Ellos solamente tenían que aceptar la invitación, venir y sentarse a comer.   </a:t>
            </a:r>
            <a:endParaRPr lang="es-CO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805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5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chemeClr val="bg1"/>
                </a:solidFill>
              </a:rPr>
              <a:t>«Venid</a:t>
            </a:r>
            <a:r>
              <a:rPr lang="es-CO" b="1" dirty="0">
                <a:solidFill>
                  <a:schemeClr val="bg1"/>
                </a:solidFill>
              </a:rPr>
              <a:t>, que ya todo está preparado»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4104455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32856"/>
            <a:ext cx="374441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24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836712"/>
            <a:ext cx="4681537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3764" y="998686"/>
            <a:ext cx="3600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dirty="0"/>
              <a:t>La mesa </a:t>
            </a:r>
            <a:r>
              <a:rPr lang="es-CO" sz="3600" b="1" dirty="0" smtClean="0"/>
              <a:t>del banquete de </a:t>
            </a:r>
            <a:r>
              <a:rPr lang="es-CO" sz="3600" b="1" dirty="0"/>
              <a:t>muchos kits en la cual usted y yo nos sentaremos para participar de la gran cena en el Reino de los cielos.</a:t>
            </a:r>
          </a:p>
        </p:txBody>
      </p:sp>
    </p:spTree>
    <p:extLst>
      <p:ext uri="{BB962C8B-B14F-4D97-AF65-F5344CB8AC3E}">
        <p14:creationId xmlns:p14="http://schemas.microsoft.com/office/powerpoint/2010/main" val="587419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90000"/>
          </a:bodyPr>
          <a:lstStyle/>
          <a:p>
            <a:r>
              <a:rPr lang="es-CO" b="1" dirty="0"/>
              <a:t>¿Cuál fue la respuesta a esta generosa invitación?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Versos 18-20. </a:t>
            </a:r>
            <a:r>
              <a:rPr lang="es-CO" dirty="0" smtClean="0"/>
              <a:t>Y </a:t>
            </a:r>
            <a:r>
              <a:rPr lang="es-CO" dirty="0"/>
              <a:t>todos a una comenzaron a excusarse.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El </a:t>
            </a:r>
            <a:r>
              <a:rPr lang="es-CO" dirty="0"/>
              <a:t>primero dijo: He comprado una hacienda, y necesito ir a verla; te ruego que me excuses</a:t>
            </a:r>
            <a:r>
              <a:rPr lang="es-CO" dirty="0" smtClean="0"/>
              <a:t>.</a:t>
            </a:r>
            <a:endParaRPr lang="es-CO" dirty="0"/>
          </a:p>
          <a:p>
            <a:pPr marL="400050" lvl="1" indent="0">
              <a:buNone/>
            </a:pPr>
            <a:endParaRPr lang="es-CO" b="1" baseline="30000" dirty="0" smtClean="0"/>
          </a:p>
          <a:p>
            <a:pPr marL="400050" lvl="1" indent="0">
              <a:buNone/>
            </a:pPr>
            <a:r>
              <a:rPr lang="es-CO" b="1" baseline="30000" dirty="0" smtClean="0"/>
              <a:t>19 </a:t>
            </a:r>
            <a:r>
              <a:rPr lang="es-CO" dirty="0"/>
              <a:t>Otro dijo: He comprado cinco yuntas de bueyes, y voy a probarlos; te ruego que me excuses</a:t>
            </a:r>
            <a:r>
              <a:rPr lang="es-CO" dirty="0" smtClean="0"/>
              <a:t>.</a:t>
            </a:r>
            <a:endParaRPr lang="es-CO" dirty="0"/>
          </a:p>
          <a:p>
            <a:pPr marL="400050" lvl="1" indent="0">
              <a:buNone/>
            </a:pPr>
            <a:endParaRPr lang="es-CO" b="1" baseline="30000" dirty="0" smtClean="0"/>
          </a:p>
          <a:p>
            <a:pPr marL="400050" lvl="1" indent="0">
              <a:buNone/>
            </a:pPr>
            <a:r>
              <a:rPr lang="es-CO" b="1" baseline="30000" dirty="0" smtClean="0"/>
              <a:t>20 </a:t>
            </a:r>
            <a:r>
              <a:rPr lang="es-CO" dirty="0"/>
              <a:t>Y otro dijo: Acabo de casarme, y por tanto no puedo ir.</a:t>
            </a:r>
          </a:p>
        </p:txBody>
      </p:sp>
    </p:spTree>
    <p:extLst>
      <p:ext uri="{BB962C8B-B14F-4D97-AF65-F5344CB8AC3E}">
        <p14:creationId xmlns:p14="http://schemas.microsoft.com/office/powerpoint/2010/main" val="421052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2800" dirty="0" smtClean="0"/>
              <a:t>Note que las tres excusas no tenían ninguna justificación:</a:t>
            </a:r>
          </a:p>
          <a:p>
            <a:pPr marL="400050" lvl="1" indent="0">
              <a:buNone/>
            </a:pPr>
            <a:endParaRPr lang="es-CO" b="1" dirty="0" smtClean="0"/>
          </a:p>
          <a:p>
            <a:pPr marL="400050" lvl="1" indent="0">
              <a:buNone/>
            </a:pPr>
            <a:r>
              <a:rPr lang="es-CO" sz="3500" b="1" dirty="0" smtClean="0"/>
              <a:t>1</a:t>
            </a:r>
            <a:r>
              <a:rPr lang="es-CO" sz="3000" dirty="0" smtClean="0"/>
              <a:t>). </a:t>
            </a:r>
            <a:r>
              <a:rPr lang="es-CO" sz="3000" dirty="0" smtClean="0">
                <a:solidFill>
                  <a:srgbClr val="FF0000"/>
                </a:solidFill>
              </a:rPr>
              <a:t>La compra de la hacienda, si ya la había comprado, tenia que haberla conocido de antemano, porque nadie compra algo sin primero conocer lo que va a comprar, ahora, podía «ir </a:t>
            </a:r>
            <a:r>
              <a:rPr lang="es-CO" sz="3000" dirty="0">
                <a:solidFill>
                  <a:srgbClr val="FF0000"/>
                </a:solidFill>
              </a:rPr>
              <a:t>a </a:t>
            </a:r>
            <a:r>
              <a:rPr lang="es-CO" sz="3000" dirty="0" smtClean="0">
                <a:solidFill>
                  <a:srgbClr val="FF0000"/>
                </a:solidFill>
              </a:rPr>
              <a:t>verla» otro día pues ya la había comprado.</a:t>
            </a:r>
          </a:p>
          <a:p>
            <a:pPr marL="400050" lvl="1" indent="0">
              <a:buNone/>
            </a:pPr>
            <a:r>
              <a:rPr lang="es-CO" sz="3500" b="1" dirty="0" smtClean="0"/>
              <a:t>2</a:t>
            </a:r>
            <a:r>
              <a:rPr lang="es-CO" sz="3000" dirty="0" smtClean="0"/>
              <a:t>). </a:t>
            </a:r>
            <a:r>
              <a:rPr lang="es-CO" sz="3000" dirty="0" smtClean="0">
                <a:solidFill>
                  <a:srgbClr val="FF0000"/>
                </a:solidFill>
              </a:rPr>
              <a:t>Lo mismo sucedía con los bueyes, y el que se había casado, pues podía asistir al banquete con su esposa y juntos disfrutarían de la fiesta. </a:t>
            </a:r>
          </a:p>
          <a:p>
            <a:pPr marL="0" indent="0">
              <a:buNone/>
            </a:pP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Aquí </a:t>
            </a:r>
            <a:r>
              <a:rPr lang="es-CO" sz="2800" dirty="0"/>
              <a:t>notamos que las cosas materiales nos amarran, no nos dejan prosperar en las cosas espirituales. Y por tanto desecharon la </a:t>
            </a:r>
            <a:r>
              <a:rPr lang="es-CO" sz="2800" dirty="0" smtClean="0"/>
              <a:t>invitación </a:t>
            </a:r>
            <a:r>
              <a:rPr lang="es-CO" sz="2800" dirty="0"/>
              <a:t>de Dios a participar del banquete celestial, y </a:t>
            </a:r>
            <a:r>
              <a:rPr lang="es-CO" sz="2800" u="sng" dirty="0"/>
              <a:t>la Biblia no nos dice que recibieran una segunda </a:t>
            </a:r>
            <a:r>
              <a:rPr lang="es-CO" sz="2800" u="sng" dirty="0" smtClean="0"/>
              <a:t>invitación</a:t>
            </a:r>
            <a:r>
              <a:rPr lang="es-CO" sz="2800" dirty="0" smtClean="0"/>
              <a:t>.  </a:t>
            </a:r>
            <a:r>
              <a:rPr lang="es-CO" sz="2800" b="1" dirty="0" smtClean="0">
                <a:solidFill>
                  <a:srgbClr val="FF0000"/>
                </a:solidFill>
              </a:rPr>
              <a:t>Estos aunque no se notara, para Dios Eran </a:t>
            </a:r>
            <a:r>
              <a:rPr lang="es-CO" sz="2800" b="1" dirty="0">
                <a:solidFill>
                  <a:srgbClr val="FF0000"/>
                </a:solidFill>
              </a:rPr>
              <a:t>«lisiados» espirituales. </a:t>
            </a:r>
          </a:p>
          <a:p>
            <a:endParaRPr lang="es-CO" sz="2800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2346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s-CO" sz="3200" b="1" dirty="0">
                <a:solidFill>
                  <a:schemeClr val="bg1"/>
                </a:solidFill>
              </a:rPr>
              <a:t>¿Cuál fue la reacción del dueño del banquete al </a:t>
            </a:r>
            <a:r>
              <a:rPr lang="es-CO" sz="3200" b="1" dirty="0" smtClean="0">
                <a:solidFill>
                  <a:schemeClr val="bg1"/>
                </a:solidFill>
              </a:rPr>
              <a:t>verse </a:t>
            </a:r>
            <a:r>
              <a:rPr lang="es-CO" sz="3200" b="1" dirty="0">
                <a:solidFill>
                  <a:schemeClr val="bg1"/>
                </a:solidFill>
              </a:rPr>
              <a:t>rechazado por sus </a:t>
            </a:r>
            <a:r>
              <a:rPr lang="es-CO" sz="3200" b="1" dirty="0" smtClean="0">
                <a:solidFill>
                  <a:schemeClr val="bg1"/>
                </a:solidFill>
              </a:rPr>
              <a:t>invitados</a:t>
            </a:r>
            <a:r>
              <a:rPr lang="es-CO" sz="32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036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u="sng" dirty="0" smtClean="0">
                <a:solidFill>
                  <a:srgbClr val="FF0000"/>
                </a:solidFill>
              </a:rPr>
              <a:t>Versos 21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sz="2800" dirty="0" smtClean="0"/>
              <a:t>Vuelto </a:t>
            </a:r>
            <a:r>
              <a:rPr lang="es-CO" sz="2800" dirty="0"/>
              <a:t>el siervo, hizo saber estas cosas a su señor. </a:t>
            </a:r>
            <a:endParaRPr lang="es-CO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08920"/>
            <a:ext cx="2420094" cy="178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43608" y="2708920"/>
            <a:ext cx="532859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Entonces enojado el padre de familia, dijo a su siervo: «Ve </a:t>
            </a:r>
            <a:r>
              <a:rPr lang="es-CO" sz="2400" b="1" dirty="0" smtClean="0"/>
              <a:t>PRONTO</a:t>
            </a:r>
            <a:r>
              <a:rPr lang="es-CO" sz="2400" dirty="0" smtClean="0"/>
              <a:t> </a:t>
            </a:r>
            <a:r>
              <a:rPr lang="es-CO" sz="2400" dirty="0"/>
              <a:t>por las plazas y las calles de la ciudad, y trae acá a los pobres, los mancos, los cojos y los ciegos». </a:t>
            </a:r>
          </a:p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0" y="4725144"/>
            <a:ext cx="9144000" cy="193899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chemeClr val="bg1"/>
                </a:solidFill>
              </a:rPr>
              <a:t>Esta segunda parte, a la cual son invitados los otros habitantes de la ciudad, están incluidos los «pobres, los mancos, los cojos y los ciegos», que por supuesto también eran Israelitas. </a:t>
            </a:r>
            <a:r>
              <a:rPr lang="es-CO" sz="2400" b="1" dirty="0" smtClean="0">
                <a:solidFill>
                  <a:srgbClr val="002060"/>
                </a:solidFill>
              </a:rPr>
              <a:t>Note la expresión «Ve pronto», denota la urgencia con que se debía dar el mensaje, ya que estaba para culminar en tiempo de gracia concedido a los Israelitas.</a:t>
            </a:r>
            <a:endParaRPr lang="es-CO" sz="2400" b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20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u="sng" dirty="0" smtClean="0">
                <a:solidFill>
                  <a:srgbClr val="FF0000"/>
                </a:solidFill>
              </a:rPr>
              <a:t>Versos 22-24</a:t>
            </a:r>
            <a:r>
              <a:rPr lang="es-CO" dirty="0" smtClean="0"/>
              <a:t>. </a:t>
            </a:r>
            <a:r>
              <a:rPr lang="es-CO" sz="2800" dirty="0"/>
              <a:t>Y dijo el siervo: Señor, se ha hecho como mandaste, y aún hay lugar. </a:t>
            </a:r>
          </a:p>
          <a:p>
            <a:pPr marL="0" indent="0" algn="ctr">
              <a:buNone/>
            </a:pPr>
            <a:endParaRPr lang="es-CO" sz="2800" b="1" baseline="30000" dirty="0" smtClean="0"/>
          </a:p>
          <a:p>
            <a:pPr marL="0" indent="0" algn="ctr">
              <a:buNone/>
            </a:pPr>
            <a:r>
              <a:rPr lang="es-CO" sz="2800" b="1" baseline="30000" dirty="0" smtClean="0"/>
              <a:t>23 </a:t>
            </a:r>
            <a:r>
              <a:rPr lang="es-CO" sz="2800" dirty="0"/>
              <a:t>Dijo el señor al siervo: </a:t>
            </a:r>
            <a:r>
              <a:rPr lang="es-CO" sz="2800" dirty="0">
                <a:latin typeface="Agency FB" pitchFamily="34" charset="0"/>
              </a:rPr>
              <a:t>Ve por los caminos y por los vallados, y fuérzalos a entrar, para que se llene mi casa. </a:t>
            </a:r>
            <a:r>
              <a:rPr lang="es-CO" sz="2800" b="1" baseline="30000" dirty="0" smtClean="0">
                <a:latin typeface="Agency FB" pitchFamily="34" charset="0"/>
              </a:rPr>
              <a:t>24 </a:t>
            </a:r>
            <a:r>
              <a:rPr lang="es-CO" sz="2800" dirty="0">
                <a:latin typeface="Agency FB" pitchFamily="34" charset="0"/>
              </a:rPr>
              <a:t>Porque os digo que ninguno de aquellos hombres que fueron convidados, gustará mi </a:t>
            </a:r>
            <a:r>
              <a:rPr lang="es-CO" sz="2800" dirty="0" smtClean="0">
                <a:latin typeface="Agency FB" pitchFamily="34" charset="0"/>
              </a:rPr>
              <a:t>cena</a:t>
            </a:r>
            <a:r>
              <a:rPr lang="es-CO" sz="2800" dirty="0"/>
              <a:t>». </a:t>
            </a:r>
            <a:endParaRPr lang="es-CO" sz="2800" dirty="0" smtClean="0"/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En </a:t>
            </a:r>
            <a:r>
              <a:rPr lang="es-CO" sz="2800" dirty="0"/>
              <a:t>la última parte de la parábola contada por el Señor, </a:t>
            </a:r>
            <a:r>
              <a:rPr lang="es-CO" sz="2800" dirty="0">
                <a:solidFill>
                  <a:srgbClr val="FF0000"/>
                </a:solidFill>
              </a:rPr>
              <a:t>estos últimos </a:t>
            </a:r>
            <a:r>
              <a:rPr lang="es-CO" sz="2800" dirty="0" smtClean="0">
                <a:solidFill>
                  <a:srgbClr val="FF0000"/>
                </a:solidFill>
              </a:rPr>
              <a:t>invitados </a:t>
            </a:r>
            <a:r>
              <a:rPr lang="es-CO" sz="2800" dirty="0">
                <a:solidFill>
                  <a:srgbClr val="FF0000"/>
                </a:solidFill>
              </a:rPr>
              <a:t>no estaban en la ciudad, sino en los  «caminos </a:t>
            </a:r>
            <a:r>
              <a:rPr lang="es-CO" sz="2800" dirty="0" smtClean="0">
                <a:solidFill>
                  <a:srgbClr val="FF0000"/>
                </a:solidFill>
              </a:rPr>
              <a:t>y los </a:t>
            </a:r>
            <a:r>
              <a:rPr lang="es-CO" sz="2800" dirty="0">
                <a:solidFill>
                  <a:srgbClr val="FF0000"/>
                </a:solidFill>
              </a:rPr>
              <a:t>vallados», es decir, estos no eran israelitas, eran gentiles, a los </a:t>
            </a:r>
            <a:r>
              <a:rPr lang="es-CO" sz="2800" dirty="0" smtClean="0">
                <a:solidFill>
                  <a:srgbClr val="FF0000"/>
                </a:solidFill>
              </a:rPr>
              <a:t>cuales </a:t>
            </a:r>
            <a:r>
              <a:rPr lang="es-CO" sz="2800" dirty="0">
                <a:solidFill>
                  <a:srgbClr val="FF0000"/>
                </a:solidFill>
              </a:rPr>
              <a:t>los israelitas consideraban perros</a:t>
            </a:r>
            <a:r>
              <a:rPr lang="es-CO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817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Además, en la parábola encontramos dos </a:t>
            </a:r>
            <a:r>
              <a:rPr lang="es-CO" dirty="0"/>
              <a:t>aplicaciones</a:t>
            </a:r>
            <a:r>
              <a:rPr lang="es-CO" dirty="0" smtClean="0"/>
              <a:t>: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1). La casa donde se reparte el banquete es la iglesia, la cual esta compuesta de «lisiados espirituales», </a:t>
            </a:r>
            <a:r>
              <a:rPr lang="es-CO" b="1" i="1" dirty="0"/>
              <a:t>pobres, </a:t>
            </a:r>
            <a:r>
              <a:rPr lang="es-CO" b="1" i="1" dirty="0" smtClean="0"/>
              <a:t> </a:t>
            </a:r>
            <a:r>
              <a:rPr lang="es-CO" b="1" i="1" dirty="0"/>
              <a:t>mancos, </a:t>
            </a:r>
            <a:r>
              <a:rPr lang="es-CO" b="1" i="1" dirty="0" smtClean="0"/>
              <a:t> </a:t>
            </a:r>
            <a:r>
              <a:rPr lang="es-CO" b="1" i="1" dirty="0"/>
              <a:t>cojos </a:t>
            </a:r>
            <a:r>
              <a:rPr lang="es-CO" b="1" i="1" dirty="0" smtClean="0"/>
              <a:t>y ciegos.</a:t>
            </a:r>
          </a:p>
          <a:p>
            <a:pPr marL="0" indent="0">
              <a:buNone/>
            </a:pPr>
            <a:endParaRPr lang="es-CO" sz="2800" i="1" dirty="0" smtClean="0"/>
          </a:p>
          <a:p>
            <a:pPr marL="0" indent="0">
              <a:buNone/>
            </a:pPr>
            <a:r>
              <a:rPr lang="es-CO" sz="2800" i="1" dirty="0" smtClean="0"/>
              <a:t>Como ya vimos, todos somos «lisiados», por ende, nadie debe sentirse con derecho a señalar a tildar a otro de pecador, porque todos estamos luchando por corregir nuestros defectos como lo hacía San Pablo. Él dice: «</a:t>
            </a:r>
            <a:r>
              <a:rPr lang="es-CO" sz="2800" i="1" dirty="0" smtClean="0">
                <a:latin typeface="Agency FB" pitchFamily="34" charset="0"/>
              </a:rPr>
              <a:t>No hay justo, ni aun uno</a:t>
            </a:r>
            <a:r>
              <a:rPr lang="es-CO" sz="2800" i="1" dirty="0" smtClean="0"/>
              <a:t>» </a:t>
            </a:r>
            <a:r>
              <a:rPr lang="es-CO" sz="2800" i="1" u="sng" dirty="0" smtClean="0">
                <a:solidFill>
                  <a:srgbClr val="FF0000"/>
                </a:solidFill>
              </a:rPr>
              <a:t>(Rom.3:10)</a:t>
            </a:r>
            <a:r>
              <a:rPr lang="es-CO" sz="2800" i="1" dirty="0" smtClean="0"/>
              <a:t>. </a:t>
            </a:r>
            <a:endParaRPr lang="es-CO" sz="2800" dirty="0" smtClean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89827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2). Las tres etapas de invitados representan.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(</a:t>
            </a:r>
            <a:r>
              <a:rPr lang="es-CO" sz="3000" b="1" dirty="0" smtClean="0"/>
              <a:t>a</a:t>
            </a:r>
            <a:r>
              <a:rPr lang="es-CO" dirty="0" smtClean="0"/>
              <a:t>), </a:t>
            </a:r>
            <a:r>
              <a:rPr lang="es-CO" dirty="0" smtClean="0">
                <a:solidFill>
                  <a:srgbClr val="FF0000"/>
                </a:solidFill>
              </a:rPr>
              <a:t>los que fueron invitas por Cristo personalmente, antes de su muerte.</a:t>
            </a:r>
          </a:p>
          <a:p>
            <a:pPr marL="400050" lvl="1" indent="0">
              <a:buNone/>
            </a:pPr>
            <a:r>
              <a:rPr lang="es-CO" dirty="0" smtClean="0"/>
              <a:t>(</a:t>
            </a:r>
            <a:r>
              <a:rPr lang="es-CO" sz="3000" b="1" dirty="0" smtClean="0"/>
              <a:t>b</a:t>
            </a:r>
            <a:r>
              <a:rPr lang="es-CO" dirty="0" smtClean="0"/>
              <a:t>), </a:t>
            </a:r>
            <a:r>
              <a:rPr lang="es-CO" dirty="0" smtClean="0">
                <a:solidFill>
                  <a:srgbClr val="FF0000"/>
                </a:solidFill>
              </a:rPr>
              <a:t>los que fueron invitados por los discípulos durante los tres años y medio exclusivamente a los Israelitas  y </a:t>
            </a:r>
          </a:p>
          <a:p>
            <a:pPr marL="400050" lvl="1" indent="0">
              <a:buNone/>
            </a:pPr>
            <a:r>
              <a:rPr lang="es-CO" dirty="0" smtClean="0"/>
              <a:t>(</a:t>
            </a:r>
            <a:r>
              <a:rPr lang="es-CO" sz="3000" b="1" dirty="0" smtClean="0"/>
              <a:t>c</a:t>
            </a:r>
            <a:r>
              <a:rPr lang="es-CO" dirty="0" smtClean="0"/>
              <a:t>), </a:t>
            </a:r>
            <a:r>
              <a:rPr lang="es-CO" dirty="0" smtClean="0">
                <a:solidFill>
                  <a:srgbClr val="FF0000"/>
                </a:solidFill>
              </a:rPr>
              <a:t>los últimos invitados corresponde a los gentiles,  después de la muerte de Esteban hasta la segunda venida de Cristo.  O sea a nosotros.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Aquí notamos la rapidez con que los invitados aceptaron la invitación, y a su vez la Biblia dice: </a:t>
            </a:r>
            <a:r>
              <a:rPr lang="es-CO" dirty="0"/>
              <a:t>«</a:t>
            </a:r>
            <a:r>
              <a:rPr lang="es-CO" u="sng" dirty="0">
                <a:latin typeface="Agency FB" pitchFamily="34" charset="0"/>
              </a:rPr>
              <a:t>fuérzalos a </a:t>
            </a:r>
            <a:r>
              <a:rPr lang="es-CO" u="sng" dirty="0" smtClean="0">
                <a:latin typeface="Agency FB" pitchFamily="34" charset="0"/>
              </a:rPr>
              <a:t>entrar, hasta que se llene mi casa</a:t>
            </a:r>
            <a:r>
              <a:rPr lang="es-CO" dirty="0" smtClean="0"/>
              <a:t>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6209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dirty="0" smtClean="0"/>
              <a:t>La iglesia está llena de lisiados, con el bautismo se inicia el proceso de curación</a:t>
            </a:r>
            <a:endParaRPr lang="es-CO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44824"/>
            <a:ext cx="4248472" cy="4264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888432" cy="4264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395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800" dirty="0" smtClean="0"/>
              <a:t>Es por ello que, nuestra misión es, en lugar de estar distraídos  en cosas baladíes, quizá discutiendo entre nosotros mismos como por ejemplo, si se debe hacer esto o aquello, o comer esto o aquello, descuidamos nuestro deber que es la salvación de las almas.  Mientras tanto, ellas mueren sin saber del amor de Dios.</a:t>
            </a:r>
          </a:p>
          <a:p>
            <a:pPr marL="0" indent="0" algn="ctr">
              <a:buNone/>
            </a:pPr>
            <a:r>
              <a:rPr lang="es-CO" b="1" dirty="0" smtClean="0"/>
              <a:t>Debemos aprender el método de Cristo:</a:t>
            </a:r>
            <a:endParaRPr lang="es-CO" sz="2800" b="1" dirty="0" smtClean="0"/>
          </a:p>
          <a:p>
            <a:pPr marL="0" indent="0" algn="ctr">
              <a:buNone/>
            </a:pPr>
            <a:r>
              <a:rPr lang="es-CO" b="1" dirty="0" smtClean="0"/>
              <a:t>1). </a:t>
            </a:r>
            <a:r>
              <a:rPr lang="es-CO" sz="2800" dirty="0" smtClean="0">
                <a:solidFill>
                  <a:srgbClr val="FF0000"/>
                </a:solidFill>
              </a:rPr>
              <a:t>Se hacía amigo de las personas.</a:t>
            </a:r>
          </a:p>
          <a:p>
            <a:pPr marL="0" indent="0" algn="ctr">
              <a:buNone/>
            </a:pPr>
            <a:r>
              <a:rPr lang="es-CO" b="1" dirty="0" smtClean="0"/>
              <a:t>2). </a:t>
            </a:r>
            <a:r>
              <a:rPr lang="es-CO" sz="2800" dirty="0" smtClean="0">
                <a:solidFill>
                  <a:srgbClr val="FF0000"/>
                </a:solidFill>
              </a:rPr>
              <a:t>Suplía sus necesidades.</a:t>
            </a:r>
          </a:p>
          <a:p>
            <a:pPr marL="0" indent="0" algn="ctr">
              <a:buNone/>
            </a:pPr>
            <a:r>
              <a:rPr lang="es-CO" b="1" dirty="0" smtClean="0"/>
              <a:t>3). </a:t>
            </a:r>
            <a:r>
              <a:rPr lang="es-CO" sz="2800" dirty="0" smtClean="0">
                <a:solidFill>
                  <a:srgbClr val="FF0000"/>
                </a:solidFill>
              </a:rPr>
              <a:t>Por ultimo des decía: Sígueme», es decir los evangelizaba.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50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es-CO" sz="6600" b="1" dirty="0" smtClean="0"/>
              <a:t>Conclusión</a:t>
            </a:r>
            <a:endParaRPr lang="es-CO" sz="6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/>
              <a:t>P</a:t>
            </a:r>
            <a:r>
              <a:rPr lang="es-CO" dirty="0" smtClean="0"/>
              <a:t>ara </a:t>
            </a:r>
            <a:r>
              <a:rPr lang="es-CO" dirty="0" smtClean="0"/>
              <a:t>terminar, </a:t>
            </a:r>
            <a:r>
              <a:rPr lang="es-CO" dirty="0" smtClean="0"/>
              <a:t>un pastor cuenta que recuerdo </a:t>
            </a:r>
            <a:r>
              <a:rPr lang="es-CO" dirty="0" smtClean="0"/>
              <a:t>lo que dijo una señora, que </a:t>
            </a:r>
            <a:r>
              <a:rPr lang="es-CO" dirty="0" smtClean="0"/>
              <a:t>lo</a:t>
            </a:r>
            <a:r>
              <a:rPr lang="es-CO" dirty="0" smtClean="0"/>
              <a:t> </a:t>
            </a:r>
            <a:r>
              <a:rPr lang="es-CO" dirty="0" smtClean="0"/>
              <a:t>lastimo en lo mas profundo de </a:t>
            </a:r>
            <a:r>
              <a:rPr lang="es-CO" dirty="0" smtClean="0"/>
              <a:t>su</a:t>
            </a:r>
            <a:r>
              <a:rPr lang="es-CO" dirty="0" smtClean="0"/>
              <a:t> </a:t>
            </a:r>
            <a:r>
              <a:rPr lang="es-CO" dirty="0" smtClean="0"/>
              <a:t>corazón por el significado de sus palabras.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Ella </a:t>
            </a:r>
            <a:r>
              <a:rPr lang="es-CO" dirty="0" smtClean="0"/>
              <a:t>dijo: «</a:t>
            </a:r>
            <a:r>
              <a:rPr lang="es-CO" dirty="0" smtClean="0">
                <a:latin typeface="Agency FB" pitchFamily="34" charset="0"/>
              </a:rPr>
              <a:t>La iglesia tiene un ejercito que mata a sus heridos, yo reconozco que estaba fallando en mi responsabilidad con Dios, y cuando </a:t>
            </a:r>
            <a:r>
              <a:rPr lang="es-CO" dirty="0" smtClean="0">
                <a:latin typeface="Agency FB" pitchFamily="34" charset="0"/>
              </a:rPr>
              <a:t>volví </a:t>
            </a:r>
            <a:r>
              <a:rPr lang="es-CO" dirty="0" smtClean="0">
                <a:latin typeface="Agency FB" pitchFamily="34" charset="0"/>
              </a:rPr>
              <a:t>a la iglesia, supe que estaban </a:t>
            </a:r>
            <a:r>
              <a:rPr lang="es-CO" dirty="0" smtClean="0">
                <a:latin typeface="Agency FB" pitchFamily="34" charset="0"/>
              </a:rPr>
              <a:t>estudiando </a:t>
            </a:r>
            <a:r>
              <a:rPr lang="es-CO" dirty="0" smtClean="0">
                <a:latin typeface="Agency FB" pitchFamily="34" charset="0"/>
              </a:rPr>
              <a:t>mi caso para borrarme de la iglesia, cuando a mi nadie me </a:t>
            </a:r>
            <a:r>
              <a:rPr lang="es-CO" dirty="0" smtClean="0">
                <a:latin typeface="Agency FB" pitchFamily="34" charset="0"/>
              </a:rPr>
              <a:t>visito, </a:t>
            </a:r>
            <a:r>
              <a:rPr lang="es-CO" dirty="0" smtClean="0">
                <a:latin typeface="Agency FB" pitchFamily="34" charset="0"/>
              </a:rPr>
              <a:t>para orar o estudiar la Biblia, esto es un desastre</a:t>
            </a:r>
            <a:r>
              <a:rPr lang="es-CO" dirty="0" smtClean="0"/>
              <a:t>».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Yo </a:t>
            </a:r>
            <a:r>
              <a:rPr lang="es-CO" dirty="0" smtClean="0"/>
              <a:t>le </a:t>
            </a:r>
            <a:r>
              <a:rPr lang="es-CO" dirty="0" smtClean="0"/>
              <a:t>pedí perdón, dice el pastor, por </a:t>
            </a:r>
            <a:r>
              <a:rPr lang="es-CO" dirty="0" smtClean="0"/>
              <a:t>lo que la iglesia había hecho con ella, y </a:t>
            </a:r>
            <a:r>
              <a:rPr lang="es-CO" dirty="0" smtClean="0"/>
              <a:t>después </a:t>
            </a:r>
            <a:r>
              <a:rPr lang="es-CO" dirty="0" smtClean="0"/>
              <a:t>de una oración, se reconcilio con Dios y con la </a:t>
            </a:r>
            <a:r>
              <a:rPr lang="es-CO" dirty="0" smtClean="0"/>
              <a:t>iglesia</a:t>
            </a:r>
            <a:r>
              <a:rPr lang="es-CO" dirty="0" smtClean="0"/>
              <a:t>, y ahora es una fiel servidora del Señor.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918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Autofit/>
          </a:bodyPr>
          <a:lstStyle/>
          <a:p>
            <a:r>
              <a:rPr lang="es-CO" sz="3600" b="1" dirty="0" smtClean="0"/>
              <a:t>Cuanta falta nos hace aprender de Jesús, quién dijo: «ni yo te condeno»</a:t>
            </a:r>
            <a:r>
              <a:rPr lang="es-CO" sz="3600" dirty="0" smtClean="0"/>
              <a:t>, </a:t>
            </a:r>
            <a:r>
              <a:rPr lang="es-CO" sz="3600" b="1" dirty="0" smtClean="0"/>
              <a:t>en lugar de eso, muchas veces decimos:</a:t>
            </a:r>
            <a:endParaRPr lang="es-CO" sz="3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3014067" cy="251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73140"/>
            <a:ext cx="3384376" cy="2168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60848"/>
            <a:ext cx="3024336" cy="251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214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332656"/>
            <a:ext cx="5040560" cy="2376264"/>
          </a:xfrm>
          <a:scene3d>
            <a:camera prst="isometricOffAxis1Right"/>
            <a:lightRig rig="threePt" dir="t"/>
          </a:scene3d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Usted y yo no tenemos derecho a señalar a alguien con el dedo, porque mientras lo hacemos, tres dedos nos señalan a nosotros.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656"/>
            <a:ext cx="3102074" cy="2376264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22774" y="3429000"/>
            <a:ext cx="5331419" cy="3539430"/>
          </a:xfrm>
          <a:prstGeom prst="rect">
            <a:avLst/>
          </a:prstGeom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es-CO" sz="2800" dirty="0"/>
              <a:t>Mi deseo y oración es que agradecidos aceptemos la </a:t>
            </a:r>
            <a:r>
              <a:rPr lang="es-CO" sz="2800" dirty="0" smtClean="0"/>
              <a:t>invitación </a:t>
            </a:r>
            <a:r>
              <a:rPr lang="es-CO" sz="2800" dirty="0"/>
              <a:t>al </a:t>
            </a:r>
            <a:r>
              <a:rPr lang="es-CO" sz="2800" dirty="0" smtClean="0"/>
              <a:t>banquete  </a:t>
            </a:r>
            <a:r>
              <a:rPr lang="es-CO" sz="2800" dirty="0"/>
              <a:t>espiritual, por el cual Dios hiso una gran </a:t>
            </a:r>
            <a:r>
              <a:rPr lang="es-CO" sz="2800" dirty="0" smtClean="0"/>
              <a:t>inversión: </a:t>
            </a:r>
            <a:r>
              <a:rPr lang="es-CO" sz="2800" dirty="0"/>
              <a:t>La vida de su propio Hijo, Cristo Jesús. Que Dios le </a:t>
            </a:r>
            <a:r>
              <a:rPr lang="es-CO" sz="2800" dirty="0" smtClean="0"/>
              <a:t>bendiga. Amen.</a:t>
            </a:r>
            <a:endParaRPr lang="es-CO" sz="2800" dirty="0"/>
          </a:p>
          <a:p>
            <a:endParaRPr lang="es-CO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3243263" cy="3120256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76345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</TotalTime>
  <Words>1782</Words>
  <Application>Microsoft Office PowerPoint</Application>
  <PresentationFormat>Presentación en pantalla (4:3)</PresentationFormat>
  <Paragraphs>82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LOS LISIADOS DE DIOS</vt:lpstr>
      <vt:lpstr>LOS LISIADOS DE DIOS</vt:lpstr>
      <vt:lpstr>Presentación de PowerPoint</vt:lpstr>
      <vt:lpstr>Presentación de PowerPoint</vt:lpstr>
      <vt:lpstr>Presentación de PowerPoint</vt:lpstr>
      <vt:lpstr>La casa de Dios llena de lisiados</vt:lpstr>
      <vt:lpstr>Presentación de PowerPoint</vt:lpstr>
      <vt:lpstr>Presentación de PowerPoint</vt:lpstr>
      <vt:lpstr>«Venid, que ya todo está preparado»</vt:lpstr>
      <vt:lpstr>Presentación de PowerPoint</vt:lpstr>
      <vt:lpstr>¿Cuál fue la respuesta a esta generosa invitación?</vt:lpstr>
      <vt:lpstr>Presentación de PowerPoint</vt:lpstr>
      <vt:lpstr>¿Cuál fue la reacción del dueño del banquete al verse rechazado por sus invitados?</vt:lpstr>
      <vt:lpstr>Presentación de PowerPoint</vt:lpstr>
      <vt:lpstr>Presentación de PowerPoint</vt:lpstr>
      <vt:lpstr>Presentación de PowerPoint</vt:lpstr>
      <vt:lpstr>La iglesia está llena de lisiados, con el bautismo se inicia el proceso de curación</vt:lpstr>
      <vt:lpstr>Presentación de PowerPoint</vt:lpstr>
      <vt:lpstr>Conclusión</vt:lpstr>
      <vt:lpstr>Cuanta falta nos hace aprender de Jesús, quién dijo: «ni yo te condeno», en lugar de eso, muchas veces decimos: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LISIADOS DE DIOS</dc:title>
  <dc:creator>FAMILIA FIERRO CH</dc:creator>
  <cp:lastModifiedBy>HUMBERTO</cp:lastModifiedBy>
  <cp:revision>76</cp:revision>
  <dcterms:created xsi:type="dcterms:W3CDTF">2013-06-09T10:01:58Z</dcterms:created>
  <dcterms:modified xsi:type="dcterms:W3CDTF">2015-11-19T03:25:37Z</dcterms:modified>
</cp:coreProperties>
</file>